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3"/>
  </p:notes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AN Headline" charset="1" panose="00000000000000000000"/>
      <p:regular r:id="rId10"/>
    </p:embeddedFont>
    <p:embeddedFont>
      <p:font typeface="Garet" charset="1" panose="00000000000000000000"/>
      <p:regular r:id="rId11"/>
    </p:embeddedFont>
    <p:embeddedFont>
      <p:font typeface="Garet Bold" charset="1" panose="00000000000000000000"/>
      <p:regular r:id="rId12"/>
    </p:embeddedFont>
    <p:embeddedFont>
      <p:font typeface="Garet Italics" charset="1" panose="00000000000000000000"/>
      <p:regular r:id="rId13"/>
    </p:embeddedFont>
    <p:embeddedFont>
      <p:font typeface="Garet Bold Italics" charset="1" panose="00000000000000000000"/>
      <p:regular r:id="rId14"/>
    </p:embeddedFont>
    <p:embeddedFont>
      <p:font typeface="Garet Light" charset="1" panose="00000000000000000000"/>
      <p:regular r:id="rId15"/>
    </p:embeddedFont>
    <p:embeddedFont>
      <p:font typeface="Garet Ultra-Bold" charset="1" panose="00000000000000000000"/>
      <p:regular r:id="rId16"/>
    </p:embeddedFont>
    <p:embeddedFont>
      <p:font typeface="Garet Ultra-Bold Italics" charset="1" panose="00000000000000000000"/>
      <p:regular r:id="rId17"/>
    </p:embeddedFont>
    <p:embeddedFont>
      <p:font typeface="Garet Heavy" charset="1" panose="00000000000000000000"/>
      <p:regular r:id="rId18"/>
    </p:embeddedFont>
    <p:embeddedFont>
      <p:font typeface="Garet Heavy Italic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32" Target="slides/slide13.xml" Type="http://schemas.openxmlformats.org/officeDocument/2006/relationships/slide"/><Relationship Id="rId33" Target="notesMasters/notesMaster1.xml" Type="http://schemas.openxmlformats.org/officeDocument/2006/relationships/notesMaster"/><Relationship Id="rId34" Target="theme/theme2.xml" Type="http://schemas.openxmlformats.org/officeDocument/2006/relationships/theme"/><Relationship Id="rId35" Target="notesSlides/notesSlide1.xml" Type="http://schemas.openxmlformats.org/officeDocument/2006/relationships/notesSlide"/><Relationship Id="rId36" Target="notesSlides/notesSlide2.xml" Type="http://schemas.openxmlformats.org/officeDocument/2006/relationships/notesSlide"/><Relationship Id="rId37" Target="notesSlides/notesSlide3.xml" Type="http://schemas.openxmlformats.org/officeDocument/2006/relationships/notesSlide"/><Relationship Id="rId38" Target="notesSlides/notesSlide4.xml" Type="http://schemas.openxmlformats.org/officeDocument/2006/relationships/notesSlide"/><Relationship Id="rId39" Target="notesSlides/notesSlide5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6.xml" Type="http://schemas.openxmlformats.org/officeDocument/2006/relationships/notesSlide"/><Relationship Id="rId41" Target="notesSlides/notesSlide7.xml" Type="http://schemas.openxmlformats.org/officeDocument/2006/relationships/notesSlide"/><Relationship Id="rId42" Target="notesSlides/notesSlide8.xml" Type="http://schemas.openxmlformats.org/officeDocument/2006/relationships/notesSlide"/><Relationship Id="rId43" Target="notesSlides/notesSlide9.xml" Type="http://schemas.openxmlformats.org/officeDocument/2006/relationships/notesSlide"/><Relationship Id="rId44" Target="notesSlides/notesSlide10.xml" Type="http://schemas.openxmlformats.org/officeDocument/2006/relationships/notes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self-attention layer is permutation invariant (that is, the output values do not change if you change the order (position) of words in a sentence).</a:t>
            </a:r>
          </a:p>
          <a:p>
            <a:r>
              <a:rPr lang="en-US"/>
              <a:t/>
            </a:r>
          </a:p>
          <a:p>
            <a:r>
              <a:rPr lang="en-US"/>
              <a:t>Large seq, If you normalize the index value to lie between 0 and 1, it can create problems for variable length sequences as they would be normalized differently.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If you normalize the index value to lie between 0 and 1, it can create problems for variable length sequences as they would be normalized differently.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n :  User-defined scalar, set to 10,000 by the authors of Attention Is All You Need.</a:t>
            </a:r>
          </a:p>
          <a:p>
            <a:r>
              <a:rPr lang="en-US"/>
              <a:t/>
            </a:r>
          </a:p>
          <a:p>
            <a:r>
              <a:rPr lang="en-US"/>
              <a:t>K: Position of an object in the input sequence 0&lt;k&lt;l/2 </a:t>
            </a:r>
          </a:p>
          <a:p>
            <a:r>
              <a:rPr lang="en-US"/>
              <a:t/>
            </a:r>
          </a:p>
          <a:p>
            <a:r>
              <a:rPr lang="en-US"/>
              <a:t>i: Used for mapping to column indices</a:t>
            </a:r>
          </a:p>
          <a:p>
            <a:r>
              <a:rPr lang="en-US"/>
              <a:t>0&lt;i&lt;d/2</a:t>
            </a:r>
          </a:p>
          <a:p>
            <a:r>
              <a:rPr lang="en-US"/>
              <a:t>with a single value of </a:t>
            </a:r>
          </a:p>
          <a:p>
            <a:r>
              <a:rPr lang="en-US"/>
              <a:t> maps to both sine and cosine functions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The value of each positional encoding depends on the position (pos) and dimension (d). We calculate result for every index (i) to get the whole vector.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medium.com/@joaolages?source=post_page-----81360b9b34b2--------------------------------" TargetMode="External" Type="http://schemas.openxmlformats.org/officeDocument/2006/relationships/hyperlink"/><Relationship Id="rId3" Target="https://kazemnejad.com/" TargetMode="External" Type="http://schemas.openxmlformats.org/officeDocument/2006/relationships/hyperlink"/><Relationship Id="rId4" Target="https://theaisummer.com/author/Nikolas-Adaloglou/" TargetMode="External" Type="http://schemas.openxmlformats.org/officeDocument/2006/relationships/hyperlink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7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8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9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https://paperswithcode.com/method/scaled" TargetMode="External" Type="http://schemas.openxmlformats.org/officeDocument/2006/relationships/hyperlink"/><Relationship Id="rId6" Target="https://arxiv.org/abs/1810.04805" TargetMode="External" Type="http://schemas.openxmlformats.org/officeDocument/2006/relationships/hyperlink"/><Relationship Id="rId7" Target="https://d4mucfpksywv.cloudfront.net/better-language-models/language_models_are_unsupervised_multitask_learners.pdf" TargetMode="External" Type="http://schemas.openxmlformats.org/officeDocument/2006/relationships/hyperlink"/><Relationship Id="rId8" Target="https://arxiv.org/abs/2104.09864v4" TargetMode="External" Type="http://schemas.openxmlformats.org/officeDocument/2006/relationships/hyperlink"/><Relationship Id="rId9" Target="https://arxiv.org/abs/2108.12409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1.jpeg" Type="http://schemas.openxmlformats.org/officeDocument/2006/relationships/image"/><Relationship Id="rId6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4661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71368" y="0"/>
              <a:ext cx="10712632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712632">
                  <a:moveTo>
                    <a:pt x="0" y="0"/>
                  </a:moveTo>
                  <a:lnTo>
                    <a:pt x="10712632" y="0"/>
                  </a:lnTo>
                  <a:lnTo>
                    <a:pt x="1071263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995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-28035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796916" y="2116859"/>
            <a:ext cx="14694167" cy="6722778"/>
            <a:chOff x="0" y="0"/>
            <a:chExt cx="3870069" cy="177060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70069" cy="1770608"/>
            </a:xfrm>
            <a:custGeom>
              <a:avLst/>
              <a:gdLst/>
              <a:ahLst/>
              <a:cxnLst/>
              <a:rect r="r" b="b" t="t" l="l"/>
              <a:pathLst>
                <a:path h="1770608" w="3870069">
                  <a:moveTo>
                    <a:pt x="0" y="0"/>
                  </a:moveTo>
                  <a:lnTo>
                    <a:pt x="3870069" y="0"/>
                  </a:lnTo>
                  <a:lnTo>
                    <a:pt x="3870069" y="1770608"/>
                  </a:lnTo>
                  <a:lnTo>
                    <a:pt x="0" y="17706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870069" cy="17991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96916" y="2116859"/>
            <a:ext cx="14694167" cy="2862663"/>
            <a:chOff x="0" y="0"/>
            <a:chExt cx="3870069" cy="7539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70069" cy="753952"/>
            </a:xfrm>
            <a:custGeom>
              <a:avLst/>
              <a:gdLst/>
              <a:ahLst/>
              <a:cxnLst/>
              <a:rect r="r" b="b" t="t" l="l"/>
              <a:pathLst>
                <a:path h="753952" w="3870069">
                  <a:moveTo>
                    <a:pt x="0" y="0"/>
                  </a:moveTo>
                  <a:lnTo>
                    <a:pt x="3870069" y="0"/>
                  </a:lnTo>
                  <a:lnTo>
                    <a:pt x="3870069" y="753952"/>
                  </a:lnTo>
                  <a:lnTo>
                    <a:pt x="0" y="75395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3870069" cy="7825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109796" y="4416069"/>
            <a:ext cx="8153801" cy="1093671"/>
            <a:chOff x="0" y="0"/>
            <a:chExt cx="2147503" cy="28804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47503" cy="288045"/>
            </a:xfrm>
            <a:custGeom>
              <a:avLst/>
              <a:gdLst/>
              <a:ahLst/>
              <a:cxnLst/>
              <a:rect r="r" b="b" t="t" l="l"/>
              <a:pathLst>
                <a:path h="288045" w="2147503">
                  <a:moveTo>
                    <a:pt x="0" y="0"/>
                  </a:moveTo>
                  <a:lnTo>
                    <a:pt x="2147503" y="0"/>
                  </a:lnTo>
                  <a:lnTo>
                    <a:pt x="2147503" y="288045"/>
                  </a:lnTo>
                  <a:lnTo>
                    <a:pt x="0" y="288045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2147503" cy="345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99"/>
                </a:lnSpc>
              </a:pPr>
              <a:r>
                <a:rPr lang="en-US" sz="3499">
                  <a:solidFill>
                    <a:srgbClr val="00000D"/>
                  </a:solidFill>
                  <a:latin typeface="Garet Bold"/>
                </a:rPr>
                <a:t>IN TRANSFORMER ARCHITECTURE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5292810" y="429563"/>
            <a:ext cx="1198273" cy="1198273"/>
          </a:xfrm>
          <a:custGeom>
            <a:avLst/>
            <a:gdLst/>
            <a:ahLst/>
            <a:cxnLst/>
            <a:rect r="r" b="b" t="t" l="l"/>
            <a:pathLst>
              <a:path h="1198273" w="1198273">
                <a:moveTo>
                  <a:pt x="0" y="0"/>
                </a:moveTo>
                <a:lnTo>
                  <a:pt x="1198274" y="0"/>
                </a:lnTo>
                <a:lnTo>
                  <a:pt x="1198274" y="1198274"/>
                </a:lnTo>
                <a:lnTo>
                  <a:pt x="0" y="11982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796916" y="429563"/>
            <a:ext cx="1258792" cy="1198273"/>
          </a:xfrm>
          <a:custGeom>
            <a:avLst/>
            <a:gdLst/>
            <a:ahLst/>
            <a:cxnLst/>
            <a:rect r="r" b="b" t="t" l="l"/>
            <a:pathLst>
              <a:path h="1198273" w="1258792">
                <a:moveTo>
                  <a:pt x="0" y="0"/>
                </a:moveTo>
                <a:lnTo>
                  <a:pt x="1258792" y="0"/>
                </a:lnTo>
                <a:lnTo>
                  <a:pt x="1258792" y="1198274"/>
                </a:lnTo>
                <a:lnTo>
                  <a:pt x="0" y="11982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2834413" y="6512307"/>
            <a:ext cx="125451" cy="12545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31F2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834413" y="7344642"/>
            <a:ext cx="125451" cy="125451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31F2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834413" y="8050149"/>
            <a:ext cx="125451" cy="125451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31F2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2124219" y="3050311"/>
            <a:ext cx="14044462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TAN Headline"/>
              </a:rPr>
              <a:t>POSITIONAL ENCODING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263597" y="9430329"/>
            <a:ext cx="3227487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Garet Bold"/>
              </a:rPr>
              <a:t>A</a:t>
            </a:r>
            <a:r>
              <a:rPr lang="en-US" sz="1600">
                <a:solidFill>
                  <a:srgbClr val="000000"/>
                </a:solidFill>
                <a:latin typeface="Garet Bold"/>
              </a:rPr>
              <a:t>TANDA ABDULLAHI ADEWALE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344922" y="6429166"/>
            <a:ext cx="4002721" cy="340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057">
                <a:solidFill>
                  <a:srgbClr val="000000"/>
                </a:solidFill>
                <a:latin typeface="Garet Bold"/>
              </a:rPr>
              <a:t>WHY POSITIONAL ENCODING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344922" y="7217825"/>
            <a:ext cx="5086109" cy="340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057">
                <a:solidFill>
                  <a:srgbClr val="000000"/>
                </a:solidFill>
                <a:latin typeface="Garet Bold"/>
              </a:rPr>
              <a:t>HOW POSITIONAL ENCODING WORKS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344922" y="7923332"/>
            <a:ext cx="4615978" cy="340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057">
                <a:solidFill>
                  <a:srgbClr val="000000"/>
                </a:solidFill>
                <a:latin typeface="Garet Bold"/>
              </a:rPr>
              <a:t>TYPES OF POSITIONAL ENCODING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53526" y="0"/>
            <a:ext cx="8034474" cy="10287000"/>
          </a:xfrm>
          <a:custGeom>
            <a:avLst/>
            <a:gdLst/>
            <a:ahLst/>
            <a:cxnLst/>
            <a:rect r="r" b="b" t="t" l="l"/>
            <a:pathLst>
              <a:path h="10287000" w="8034474">
                <a:moveTo>
                  <a:pt x="0" y="0"/>
                </a:moveTo>
                <a:lnTo>
                  <a:pt x="8034474" y="0"/>
                </a:lnTo>
                <a:lnTo>
                  <a:pt x="803447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995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803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014238" y="-130720"/>
            <a:ext cx="10999113" cy="10417720"/>
            <a:chOff x="0" y="0"/>
            <a:chExt cx="2051387" cy="19429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51387" cy="1942955"/>
            </a:xfrm>
            <a:custGeom>
              <a:avLst/>
              <a:gdLst/>
              <a:ahLst/>
              <a:cxnLst/>
              <a:rect r="r" b="b" t="t" l="l"/>
              <a:pathLst>
                <a:path h="1942955" w="2051387">
                  <a:moveTo>
                    <a:pt x="0" y="0"/>
                  </a:moveTo>
                  <a:lnTo>
                    <a:pt x="2051387" y="0"/>
                  </a:lnTo>
                  <a:lnTo>
                    <a:pt x="2051387" y="1942955"/>
                  </a:lnTo>
                  <a:lnTo>
                    <a:pt x="0" y="1942955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848636"/>
            <a:ext cx="16230600" cy="938524"/>
            <a:chOff x="0" y="0"/>
            <a:chExt cx="4274726" cy="2471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247183"/>
            </a:xfrm>
            <a:custGeom>
              <a:avLst/>
              <a:gdLst/>
              <a:ahLst/>
              <a:cxnLst/>
              <a:rect r="r" b="b" t="t" l="l"/>
              <a:pathLst>
                <a:path h="24718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47183"/>
                  </a:lnTo>
                  <a:lnTo>
                    <a:pt x="0" y="247183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274726" cy="275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9692217" y="3487001"/>
            <a:ext cx="7567083" cy="4686617"/>
          </a:xfrm>
          <a:custGeom>
            <a:avLst/>
            <a:gdLst/>
            <a:ahLst/>
            <a:cxnLst/>
            <a:rect r="r" b="b" t="t" l="l"/>
            <a:pathLst>
              <a:path h="4686617" w="7567083">
                <a:moveTo>
                  <a:pt x="0" y="0"/>
                </a:moveTo>
                <a:lnTo>
                  <a:pt x="7567083" y="0"/>
                </a:lnTo>
                <a:lnTo>
                  <a:pt x="7567083" y="4686617"/>
                </a:lnTo>
                <a:lnTo>
                  <a:pt x="0" y="46866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3266" t="-39330" r="-30687" b="-9576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283273" y="3205615"/>
            <a:ext cx="4109089" cy="2684080"/>
          </a:xfrm>
          <a:custGeom>
            <a:avLst/>
            <a:gdLst/>
            <a:ahLst/>
            <a:cxnLst/>
            <a:rect r="r" b="b" t="t" l="l"/>
            <a:pathLst>
              <a:path h="2684080" w="4109089">
                <a:moveTo>
                  <a:pt x="0" y="0"/>
                </a:moveTo>
                <a:lnTo>
                  <a:pt x="4109089" y="0"/>
                </a:lnTo>
                <a:lnTo>
                  <a:pt x="4109089" y="2684080"/>
                </a:lnTo>
                <a:lnTo>
                  <a:pt x="0" y="26840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164" t="-101397" r="-293497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284984" y="5889695"/>
            <a:ext cx="4107378" cy="2729867"/>
          </a:xfrm>
          <a:custGeom>
            <a:avLst/>
            <a:gdLst/>
            <a:ahLst/>
            <a:cxnLst/>
            <a:rect r="r" b="b" t="t" l="l"/>
            <a:pathLst>
              <a:path h="2729867" w="4107378">
                <a:moveTo>
                  <a:pt x="0" y="0"/>
                </a:moveTo>
                <a:lnTo>
                  <a:pt x="4107378" y="0"/>
                </a:lnTo>
                <a:lnTo>
                  <a:pt x="4107378" y="2729868"/>
                </a:lnTo>
                <a:lnTo>
                  <a:pt x="0" y="272986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1184" t="-101397" r="-200377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787299" y="971550"/>
            <a:ext cx="15018603" cy="666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50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Arimo Bold"/>
              </a:rPr>
              <a:t>YoloV8 </a:t>
            </a:r>
            <a:r>
              <a:rPr lang="en-US" sz="4500">
                <a:solidFill>
                  <a:srgbClr val="000000"/>
                </a:solidFill>
                <a:latin typeface="Arimo"/>
              </a:rPr>
              <a:t>(Official)                 </a:t>
            </a:r>
            <a:r>
              <a:rPr lang="en-US" sz="4500">
                <a:solidFill>
                  <a:srgbClr val="000000"/>
                </a:solidFill>
                <a:latin typeface="Arimo Bold"/>
              </a:rPr>
              <a:t>vs        ResNet </a:t>
            </a:r>
            <a:r>
              <a:rPr lang="en-US" sz="4500">
                <a:solidFill>
                  <a:srgbClr val="000000"/>
                </a:solidFill>
                <a:latin typeface="Arimo"/>
              </a:rPr>
              <a:t>(MMDET)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68867" y="365714"/>
            <a:ext cx="4273119" cy="549597"/>
            <a:chOff x="0" y="0"/>
            <a:chExt cx="5697492" cy="732795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5697492" cy="732795"/>
              <a:chOff x="0" y="0"/>
              <a:chExt cx="1125431" cy="14475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25431" cy="144750"/>
              </a:xfrm>
              <a:custGeom>
                <a:avLst/>
                <a:gdLst/>
                <a:ahLst/>
                <a:cxnLst/>
                <a:rect r="r" b="b" t="t" l="l"/>
                <a:pathLst>
                  <a:path h="144750" w="1125431">
                    <a:moveTo>
                      <a:pt x="0" y="0"/>
                    </a:moveTo>
                    <a:lnTo>
                      <a:pt x="1125431" y="0"/>
                    </a:lnTo>
                    <a:lnTo>
                      <a:pt x="1125431" y="144750"/>
                    </a:lnTo>
                    <a:lnTo>
                      <a:pt x="0" y="144750"/>
                    </a:lnTo>
                    <a:close/>
                  </a:path>
                </a:pathLst>
              </a:custGeom>
              <a:solidFill>
                <a:srgbClr val="545454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28575"/>
                <a:ext cx="1125431" cy="1733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95587" y="199603"/>
              <a:ext cx="5601905" cy="3335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87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FCFCFC"/>
                  </a:solidFill>
                  <a:latin typeface="Arimo Bold"/>
                </a:rPr>
                <a:t>CUSTOM WASORIA SAMPLE DATASET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692217" y="2084206"/>
            <a:ext cx="7567083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FFFFFF"/>
                </a:solidFill>
                <a:latin typeface="Garet Bold"/>
              </a:rPr>
              <a:t>Versatile backbone architecture that can be adapted to both anchor-based and two-stage detection systems, captures multi-scale features through a hierarchical residual-like connection within blocks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692217" y="8697595"/>
            <a:ext cx="8137877" cy="983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BFBFC"/>
                </a:solidFill>
                <a:latin typeface="Garet"/>
              </a:rPr>
              <a:t>coco/bbox_mAP": 0.519, "coco/bbox_mAP_50": 0.61,</a:t>
            </a:r>
          </a:p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BFBFC"/>
                </a:solidFill>
                <a:latin typeface="Garet"/>
              </a:rPr>
              <a:t> "coco/bbox_mAP_75": 0.572, "coco/bbox_mAP_s": -1.0,</a:t>
            </a:r>
          </a:p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BFBFC"/>
                </a:solidFill>
                <a:latin typeface="Garet"/>
              </a:rPr>
              <a:t> "coco/bbox_mAP_m": 0.284, "coco/bbox_mAP_l": 0.517, </a:t>
            </a:r>
          </a:p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BFBFC"/>
                </a:solidFill>
                <a:latin typeface="Garet"/>
              </a:rPr>
              <a:t>"data_time": 0.05058869836632341, "time": 0.11036690249713747}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68867" y="8851644"/>
            <a:ext cx="6959942" cy="983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Garet"/>
              </a:rPr>
              <a:t>coco/bbox_mAP": 0.519, "coco/bbox_mAP_50": 0.61,</a:t>
            </a:r>
          </a:p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Garet"/>
              </a:rPr>
              <a:t> "coco/bbox_mAP_75": 0.572, "coco/bbox_mAP_s": -1.0,</a:t>
            </a:r>
          </a:p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Garet"/>
              </a:rPr>
              <a:t> "coco/bbox_mAP_m": 0.284, "coco/bbox_mAP_l": 0.517, </a:t>
            </a:r>
          </a:p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Garet"/>
              </a:rPr>
              <a:t>"data_time": 0.05058869836632341, "time": 0.11036690249713747}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5299" y="2084206"/>
            <a:ext cx="7090833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Garet Bold"/>
              </a:rPr>
              <a:t>Anchor-based, single-stage object detection system celebrated for its real-time processing speed and accuracy, simplifying deployment across various devices.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53526" y="0"/>
            <a:ext cx="8034474" cy="10287000"/>
          </a:xfrm>
          <a:custGeom>
            <a:avLst/>
            <a:gdLst/>
            <a:ahLst/>
            <a:cxnLst/>
            <a:rect r="r" b="b" t="t" l="l"/>
            <a:pathLst>
              <a:path h="10287000" w="8034474">
                <a:moveTo>
                  <a:pt x="0" y="0"/>
                </a:moveTo>
                <a:lnTo>
                  <a:pt x="8034474" y="0"/>
                </a:lnTo>
                <a:lnTo>
                  <a:pt x="803447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995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803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014238" y="-130720"/>
            <a:ext cx="10999113" cy="10417720"/>
            <a:chOff x="0" y="0"/>
            <a:chExt cx="2051387" cy="19429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51387" cy="1942955"/>
            </a:xfrm>
            <a:custGeom>
              <a:avLst/>
              <a:gdLst/>
              <a:ahLst/>
              <a:cxnLst/>
              <a:rect r="r" b="b" t="t" l="l"/>
              <a:pathLst>
                <a:path h="1942955" w="2051387">
                  <a:moveTo>
                    <a:pt x="0" y="0"/>
                  </a:moveTo>
                  <a:lnTo>
                    <a:pt x="2051387" y="0"/>
                  </a:lnTo>
                  <a:lnTo>
                    <a:pt x="2051387" y="1942955"/>
                  </a:lnTo>
                  <a:lnTo>
                    <a:pt x="0" y="1942955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848636"/>
            <a:ext cx="16230600" cy="938524"/>
            <a:chOff x="0" y="0"/>
            <a:chExt cx="4274726" cy="2471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247183"/>
            </a:xfrm>
            <a:custGeom>
              <a:avLst/>
              <a:gdLst/>
              <a:ahLst/>
              <a:cxnLst/>
              <a:rect r="r" b="b" t="t" l="l"/>
              <a:pathLst>
                <a:path h="24718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47183"/>
                  </a:lnTo>
                  <a:lnTo>
                    <a:pt x="0" y="247183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274726" cy="275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9692217" y="3582066"/>
            <a:ext cx="6616057" cy="5676234"/>
          </a:xfrm>
          <a:custGeom>
            <a:avLst/>
            <a:gdLst/>
            <a:ahLst/>
            <a:cxnLst/>
            <a:rect r="r" b="b" t="t" l="l"/>
            <a:pathLst>
              <a:path h="5676234" w="6616057">
                <a:moveTo>
                  <a:pt x="0" y="0"/>
                </a:moveTo>
                <a:lnTo>
                  <a:pt x="6616057" y="0"/>
                </a:lnTo>
                <a:lnTo>
                  <a:pt x="6616057" y="5676234"/>
                </a:lnTo>
                <a:lnTo>
                  <a:pt x="0" y="56762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4104" t="-27698" r="-69490" b="-5785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68464" y="3490000"/>
            <a:ext cx="7348629" cy="5431419"/>
          </a:xfrm>
          <a:custGeom>
            <a:avLst/>
            <a:gdLst/>
            <a:ahLst/>
            <a:cxnLst/>
            <a:rect r="r" b="b" t="t" l="l"/>
            <a:pathLst>
              <a:path h="5431419" w="7348629">
                <a:moveTo>
                  <a:pt x="0" y="0"/>
                </a:moveTo>
                <a:lnTo>
                  <a:pt x="7348629" y="0"/>
                </a:lnTo>
                <a:lnTo>
                  <a:pt x="7348629" y="5431419"/>
                </a:lnTo>
                <a:lnTo>
                  <a:pt x="0" y="54314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36" r="0" b="-73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87299" y="971550"/>
            <a:ext cx="15018603" cy="666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50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Arimo Bold"/>
              </a:rPr>
              <a:t>YoloV8 </a:t>
            </a:r>
            <a:r>
              <a:rPr lang="en-US" sz="4500">
                <a:solidFill>
                  <a:srgbClr val="000000"/>
                </a:solidFill>
                <a:latin typeface="Arimo"/>
              </a:rPr>
              <a:t>(Official)                 </a:t>
            </a:r>
            <a:r>
              <a:rPr lang="en-US" sz="4500">
                <a:solidFill>
                  <a:srgbClr val="000000"/>
                </a:solidFill>
                <a:latin typeface="Arimo Bold"/>
              </a:rPr>
              <a:t>vs        ResNet </a:t>
            </a:r>
            <a:r>
              <a:rPr lang="en-US" sz="4500">
                <a:solidFill>
                  <a:srgbClr val="000000"/>
                </a:solidFill>
                <a:latin typeface="Arimo"/>
              </a:rPr>
              <a:t>(MMDET)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68867" y="365714"/>
            <a:ext cx="4273119" cy="549597"/>
            <a:chOff x="0" y="0"/>
            <a:chExt cx="5697492" cy="732795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5697492" cy="732795"/>
              <a:chOff x="0" y="0"/>
              <a:chExt cx="1125431" cy="14475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125431" cy="144750"/>
              </a:xfrm>
              <a:custGeom>
                <a:avLst/>
                <a:gdLst/>
                <a:ahLst/>
                <a:cxnLst/>
                <a:rect r="r" b="b" t="t" l="l"/>
                <a:pathLst>
                  <a:path h="144750" w="1125431">
                    <a:moveTo>
                      <a:pt x="0" y="0"/>
                    </a:moveTo>
                    <a:lnTo>
                      <a:pt x="1125431" y="0"/>
                    </a:lnTo>
                    <a:lnTo>
                      <a:pt x="1125431" y="144750"/>
                    </a:lnTo>
                    <a:lnTo>
                      <a:pt x="0" y="144750"/>
                    </a:lnTo>
                    <a:close/>
                  </a:path>
                </a:pathLst>
              </a:custGeom>
              <a:solidFill>
                <a:srgbClr val="545454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1125431" cy="1733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95587" y="199603"/>
              <a:ext cx="5601905" cy="3335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87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FCFCFC"/>
                  </a:solidFill>
                  <a:latin typeface="Arimo Bold"/>
                </a:rPr>
                <a:t>CUSTOM WASORIA SAMPLE DATASET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25299" y="2084206"/>
            <a:ext cx="7090833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Garet Bold"/>
              </a:rPr>
              <a:t>Anchor-based, single-stage object detection system celebrated for its real-time processing speed and accuracy, simplifying deployment across various devices.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692217" y="2084206"/>
            <a:ext cx="7567083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FFFFFF"/>
                </a:solidFill>
                <a:latin typeface="Garet Bold"/>
              </a:rPr>
              <a:t>Versatile backbone architecture that can be adapted to both anchor-based and two-stage detection systems, captures multi-scale features through a hierarchical residual-like connection within blocks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137747" y="2883413"/>
            <a:ext cx="11398704" cy="4763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-137747" y="9248775"/>
            <a:ext cx="11398715" cy="4762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-137746" y="4157438"/>
            <a:ext cx="11398702" cy="4762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-137746" y="5413631"/>
            <a:ext cx="11398704" cy="17831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-137746" y="6705488"/>
            <a:ext cx="11398702" cy="4762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-137746" y="7979513"/>
            <a:ext cx="11398711" cy="4762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135523" y="1464188"/>
            <a:ext cx="10125433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064"/>
              </a:lnSpc>
            </a:pPr>
            <a:r>
              <a:rPr lang="en-US" sz="5887">
                <a:solidFill>
                  <a:srgbClr val="231F20"/>
                </a:solidFill>
                <a:latin typeface="TAN Headline"/>
              </a:rPr>
              <a:t>References: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2235775" y="3116089"/>
            <a:ext cx="14780596" cy="5934034"/>
            <a:chOff x="0" y="0"/>
            <a:chExt cx="19707461" cy="7912045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76200"/>
              <a:ext cx="19707461" cy="1160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99"/>
                </a:lnSpc>
              </a:pPr>
              <a:r>
                <a:rPr lang="en-US" sz="2999" spc="-32">
                  <a:solidFill>
                    <a:srgbClr val="000000"/>
                  </a:solidFill>
                  <a:latin typeface="Garet"/>
                </a:rPr>
                <a:t>Transformers Positional Encodings Explained, </a:t>
              </a:r>
              <a:r>
                <a:rPr lang="en-US" sz="2999" spc="-32">
                  <a:solidFill>
                    <a:srgbClr val="000000"/>
                  </a:solidFill>
                  <a:latin typeface="Garet"/>
                  <a:hlinkClick r:id="rId2" tooltip="https://medium.com/@joaolages?source=post_page-----81360b9b34b2--------------------------------"/>
                </a:rPr>
                <a:t>João Lages</a:t>
              </a:r>
            </a:p>
            <a:p>
              <a:pPr marL="0" indent="0" lvl="0">
                <a:lnSpc>
                  <a:spcPts val="2700"/>
                </a:lnSpc>
              </a:pPr>
              <a:r>
                <a:rPr lang="en-US" sz="1800" spc="-19">
                  <a:solidFill>
                    <a:srgbClr val="000000"/>
                  </a:solidFill>
                  <a:latin typeface="Garet"/>
                </a:rPr>
                <a:t>https://pub.towardsai.net/the-quest-to-have-endless-conversations-with-llama-and-chatgpt-%EF%B8%8F-81360b9b34b2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627225"/>
              <a:ext cx="19707461" cy="1160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99"/>
                </a:lnSpc>
              </a:pPr>
              <a:r>
                <a:rPr lang="en-US" sz="2999" spc="-32">
                  <a:solidFill>
                    <a:srgbClr val="000000"/>
                  </a:solidFill>
                  <a:latin typeface="Garet"/>
                </a:rPr>
                <a:t>A Gentle Introduction to Positional Encoding in Transformer Models, Part 1</a:t>
              </a:r>
            </a:p>
            <a:p>
              <a:pPr marL="0" indent="0" lvl="0">
                <a:lnSpc>
                  <a:spcPts val="2700"/>
                </a:lnSpc>
              </a:pPr>
              <a:r>
                <a:rPr lang="en-US" sz="1800" spc="-19">
                  <a:solidFill>
                    <a:srgbClr val="000000"/>
                  </a:solidFill>
                  <a:latin typeface="Garet"/>
                </a:rPr>
                <a:t>https://machinelearningmastery.com/a-gentle-introduction-to-positional-encoding-in-transformer-models-part-1/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322115"/>
              <a:ext cx="19707461" cy="1160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99"/>
                </a:lnSpc>
              </a:pPr>
              <a:r>
                <a:rPr lang="en-US" sz="2999" spc="-32">
                  <a:solidFill>
                    <a:srgbClr val="000000"/>
                  </a:solidFill>
                  <a:latin typeface="Garet"/>
                </a:rPr>
                <a:t>Transformer Architecture: The Positional Encoding, </a:t>
              </a:r>
              <a:r>
                <a:rPr lang="en-US" sz="2999" spc="-32">
                  <a:solidFill>
                    <a:srgbClr val="000000"/>
                  </a:solidFill>
                  <a:latin typeface="Garet"/>
                  <a:hlinkClick r:id="rId3" tooltip="https://kazemnejad.com/"/>
                </a:rPr>
                <a:t>Amirhossein Kazemnejad</a:t>
              </a:r>
            </a:p>
            <a:p>
              <a:pPr marL="0" indent="0" lvl="0">
                <a:lnSpc>
                  <a:spcPts val="2700"/>
                </a:lnSpc>
              </a:pPr>
              <a:r>
                <a:rPr lang="en-US" sz="1800" spc="-19">
                  <a:solidFill>
                    <a:srgbClr val="000000"/>
                  </a:solidFill>
                  <a:latin typeface="Garet"/>
                </a:rPr>
                <a:t>https://kazemnejad.com/blog/transformer_architecture_positional_encoding/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4989065"/>
              <a:ext cx="19707461" cy="1160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99"/>
                </a:lnSpc>
              </a:pPr>
              <a:r>
                <a:rPr lang="en-US" sz="2999" spc="-32">
                  <a:solidFill>
                    <a:srgbClr val="000000"/>
                  </a:solidFill>
                  <a:latin typeface="Garet"/>
                </a:rPr>
                <a:t>Understanding Positional Encoding in Transformers, Kemal Erdem</a:t>
              </a:r>
            </a:p>
            <a:p>
              <a:pPr marL="0" indent="0" lvl="0">
                <a:lnSpc>
                  <a:spcPts val="2700"/>
                </a:lnSpc>
              </a:pPr>
              <a:r>
                <a:rPr lang="en-US" sz="1800" spc="-19">
                  <a:solidFill>
                    <a:srgbClr val="000000"/>
                  </a:solidFill>
                  <a:latin typeface="Garet"/>
                </a:rPr>
                <a:t>https://erdem.pl/2021/05/understanding-positional-encoding-in-transformers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751265"/>
              <a:ext cx="19707461" cy="11607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99"/>
                </a:lnSpc>
              </a:pPr>
              <a:r>
                <a:rPr lang="en-US" sz="2999" spc="-32">
                  <a:solidFill>
                    <a:srgbClr val="000000"/>
                  </a:solidFill>
                  <a:latin typeface="Garet"/>
                </a:rPr>
                <a:t>How the Vision Transformer (ViT) works in 10 minutes, </a:t>
              </a:r>
              <a:r>
                <a:rPr lang="en-US" sz="2999" spc="-32">
                  <a:solidFill>
                    <a:srgbClr val="000000"/>
                  </a:solidFill>
                  <a:latin typeface="Garet"/>
                  <a:hlinkClick r:id="rId4" tooltip="https://theaisummer.com/author/Nikolas-Adaloglou/"/>
                </a:rPr>
                <a:t>Nikolas Adaloglou</a:t>
              </a:r>
            </a:p>
            <a:p>
              <a:pPr marL="0" indent="0" lvl="0">
                <a:lnSpc>
                  <a:spcPts val="2700"/>
                </a:lnSpc>
              </a:pPr>
              <a:r>
                <a:rPr lang="en-US" sz="1800" spc="-19">
                  <a:solidFill>
                    <a:srgbClr val="000000"/>
                  </a:solidFill>
                  <a:latin typeface="Garet"/>
                </a:rPr>
                <a:t>https://theaisummer.com/vision-transformer/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135523" y="3356119"/>
            <a:ext cx="443259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sz="2200">
                <a:solidFill>
                  <a:srgbClr val="000000"/>
                </a:solidFill>
                <a:latin typeface="TAN Headline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35523" y="4633688"/>
            <a:ext cx="443259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sz="2200">
                <a:solidFill>
                  <a:srgbClr val="000000"/>
                </a:solidFill>
                <a:latin typeface="TAN Headline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35523" y="5902950"/>
            <a:ext cx="443259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sz="2200">
                <a:solidFill>
                  <a:srgbClr val="000000"/>
                </a:solidFill>
                <a:latin typeface="TAN Headline"/>
              </a:rPr>
              <a:t>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35523" y="7178194"/>
            <a:ext cx="443259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sz="2200">
                <a:solidFill>
                  <a:srgbClr val="000000"/>
                </a:solidFill>
                <a:latin typeface="TAN Headline"/>
              </a:rPr>
              <a:t>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35523" y="8449838"/>
            <a:ext cx="443259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sz="2200">
                <a:solidFill>
                  <a:srgbClr val="000000"/>
                </a:solidFill>
                <a:latin typeface="TAN Headline"/>
              </a:rPr>
              <a:t>5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4661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71368" y="0"/>
              <a:ext cx="10712632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712632">
                  <a:moveTo>
                    <a:pt x="0" y="0"/>
                  </a:moveTo>
                  <a:lnTo>
                    <a:pt x="10712632" y="0"/>
                  </a:lnTo>
                  <a:lnTo>
                    <a:pt x="1071263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995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-28035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796916" y="2116859"/>
            <a:ext cx="14694167" cy="6722778"/>
            <a:chOff x="0" y="0"/>
            <a:chExt cx="3870069" cy="177060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70069" cy="1770608"/>
            </a:xfrm>
            <a:custGeom>
              <a:avLst/>
              <a:gdLst/>
              <a:ahLst/>
              <a:cxnLst/>
              <a:rect r="r" b="b" t="t" l="l"/>
              <a:pathLst>
                <a:path h="1770608" w="3870069">
                  <a:moveTo>
                    <a:pt x="0" y="0"/>
                  </a:moveTo>
                  <a:lnTo>
                    <a:pt x="3870069" y="0"/>
                  </a:lnTo>
                  <a:lnTo>
                    <a:pt x="3870069" y="1770608"/>
                  </a:lnTo>
                  <a:lnTo>
                    <a:pt x="0" y="17706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870069" cy="17991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96916" y="2116859"/>
            <a:ext cx="14694167" cy="6722778"/>
            <a:chOff x="0" y="0"/>
            <a:chExt cx="3870069" cy="177060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70069" cy="1770608"/>
            </a:xfrm>
            <a:custGeom>
              <a:avLst/>
              <a:gdLst/>
              <a:ahLst/>
              <a:cxnLst/>
              <a:rect r="r" b="b" t="t" l="l"/>
              <a:pathLst>
                <a:path h="1770608" w="3870069">
                  <a:moveTo>
                    <a:pt x="0" y="0"/>
                  </a:moveTo>
                  <a:lnTo>
                    <a:pt x="3870069" y="0"/>
                  </a:lnTo>
                  <a:lnTo>
                    <a:pt x="3870069" y="1770608"/>
                  </a:lnTo>
                  <a:lnTo>
                    <a:pt x="0" y="1770608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3870069" cy="17991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5292810" y="429563"/>
            <a:ext cx="1198273" cy="1198273"/>
          </a:xfrm>
          <a:custGeom>
            <a:avLst/>
            <a:gdLst/>
            <a:ahLst/>
            <a:cxnLst/>
            <a:rect r="r" b="b" t="t" l="l"/>
            <a:pathLst>
              <a:path h="1198273" w="1198273">
                <a:moveTo>
                  <a:pt x="0" y="0"/>
                </a:moveTo>
                <a:lnTo>
                  <a:pt x="1198274" y="0"/>
                </a:lnTo>
                <a:lnTo>
                  <a:pt x="1198274" y="1198274"/>
                </a:lnTo>
                <a:lnTo>
                  <a:pt x="0" y="11982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796916" y="429563"/>
            <a:ext cx="1258792" cy="1198273"/>
          </a:xfrm>
          <a:custGeom>
            <a:avLst/>
            <a:gdLst/>
            <a:ahLst/>
            <a:cxnLst/>
            <a:rect r="r" b="b" t="t" l="l"/>
            <a:pathLst>
              <a:path h="1198273" w="1258792">
                <a:moveTo>
                  <a:pt x="0" y="0"/>
                </a:moveTo>
                <a:lnTo>
                  <a:pt x="1258792" y="0"/>
                </a:lnTo>
                <a:lnTo>
                  <a:pt x="1258792" y="1198274"/>
                </a:lnTo>
                <a:lnTo>
                  <a:pt x="0" y="11982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263597" y="9430329"/>
            <a:ext cx="3227487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Garet Bold"/>
              </a:rPr>
              <a:t>A</a:t>
            </a:r>
            <a:r>
              <a:rPr lang="en-US" sz="1600">
                <a:solidFill>
                  <a:srgbClr val="000000"/>
                </a:solidFill>
                <a:latin typeface="Garet Bold"/>
              </a:rPr>
              <a:t>TANDA ABDULLAHI ADEWALE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86424" y="3923625"/>
            <a:ext cx="12214146" cy="3109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31"/>
              </a:lnSpc>
              <a:spcBef>
                <a:spcPct val="0"/>
              </a:spcBef>
            </a:pPr>
            <a:r>
              <a:rPr lang="en-US" sz="10276">
                <a:solidFill>
                  <a:srgbClr val="FBFBFC"/>
                </a:solidFill>
                <a:latin typeface="TAN Headline"/>
              </a:rPr>
              <a:t>Thank you for listening!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4661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71368" y="0"/>
              <a:ext cx="10712632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712632">
                  <a:moveTo>
                    <a:pt x="0" y="0"/>
                  </a:moveTo>
                  <a:lnTo>
                    <a:pt x="10712632" y="0"/>
                  </a:lnTo>
                  <a:lnTo>
                    <a:pt x="1071263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3995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28035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584978" y="-130720"/>
            <a:ext cx="9428373" cy="10287000"/>
            <a:chOff x="0" y="0"/>
            <a:chExt cx="1758437" cy="1918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8437" cy="1918575"/>
            </a:xfrm>
            <a:custGeom>
              <a:avLst/>
              <a:gdLst/>
              <a:ahLst/>
              <a:cxnLst/>
              <a:rect r="r" b="b" t="t" l="l"/>
              <a:pathLst>
                <a:path h="1918575" w="1758437">
                  <a:moveTo>
                    <a:pt x="0" y="0"/>
                  </a:moveTo>
                  <a:lnTo>
                    <a:pt x="1758437" y="0"/>
                  </a:lnTo>
                  <a:lnTo>
                    <a:pt x="1758437" y="1918575"/>
                  </a:lnTo>
                  <a:lnTo>
                    <a:pt x="0" y="1918575"/>
                  </a:lnTo>
                  <a:close/>
                </a:path>
              </a:pathLst>
            </a:custGeom>
            <a:solidFill>
              <a:srgbClr val="231F20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461616"/>
            <a:ext cx="7198788" cy="9392704"/>
          </a:xfrm>
          <a:custGeom>
            <a:avLst/>
            <a:gdLst/>
            <a:ahLst/>
            <a:cxnLst/>
            <a:rect r="r" b="b" t="t" l="l"/>
            <a:pathLst>
              <a:path h="9392704" w="7198788">
                <a:moveTo>
                  <a:pt x="0" y="0"/>
                </a:moveTo>
                <a:lnTo>
                  <a:pt x="7198788" y="0"/>
                </a:lnTo>
                <a:lnTo>
                  <a:pt x="7198788" y="9392704"/>
                </a:lnTo>
                <a:lnTo>
                  <a:pt x="0" y="93927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575497" y="1063109"/>
            <a:ext cx="5886120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TAN Headline"/>
              </a:rPr>
              <a:t>Problem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575497" y="3714849"/>
            <a:ext cx="5793573" cy="33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Garet"/>
              </a:rPr>
              <a:t>self-attention layer is permutation invariant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575497" y="4291063"/>
            <a:ext cx="5793573" cy="138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Garet"/>
              </a:rPr>
              <a:t>Positional encoding describes the location or position of an entity in a sequence so that each position is assigned a unique representation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575497" y="2316017"/>
            <a:ext cx="5793573" cy="842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419"/>
              </a:lnSpc>
              <a:spcBef>
                <a:spcPct val="0"/>
              </a:spcBef>
            </a:pPr>
            <a:r>
              <a:rPr lang="en-US" sz="2442" spc="61">
                <a:solidFill>
                  <a:srgbClr val="FFFFFF"/>
                </a:solidFill>
                <a:latin typeface="Garet Bold"/>
              </a:rPr>
              <a:t>ATTENTION DOESN’T CARE ABOUT THE POSITION OF THE INPUTS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75497" y="7214921"/>
            <a:ext cx="5886120" cy="2463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33"/>
              </a:lnSpc>
            </a:pPr>
            <a:r>
              <a:rPr lang="en-US" sz="2024">
                <a:solidFill>
                  <a:srgbClr val="FFFFFF"/>
                </a:solidFill>
                <a:latin typeface="Garet"/>
              </a:rPr>
              <a:t>Transformers use a smart positional encoding scheme, each position/index is mapped to a vector. </a:t>
            </a:r>
          </a:p>
          <a:p>
            <a:pPr>
              <a:lnSpc>
                <a:spcPts val="2833"/>
              </a:lnSpc>
            </a:pPr>
          </a:p>
          <a:p>
            <a:pPr marL="0" indent="0" lvl="0">
              <a:lnSpc>
                <a:spcPts val="2833"/>
              </a:lnSpc>
              <a:spcBef>
                <a:spcPct val="0"/>
              </a:spcBef>
            </a:pPr>
            <a:r>
              <a:rPr lang="en-US" sz="2024">
                <a:solidFill>
                  <a:srgbClr val="FFFFFF"/>
                </a:solidFill>
                <a:latin typeface="Garet"/>
              </a:rPr>
              <a:t>The output is a matrix, each row represents an encoded object of the sequence summed with its positional information.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575497" y="6337326"/>
            <a:ext cx="5793573" cy="355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999"/>
              </a:lnSpc>
              <a:spcBef>
                <a:spcPct val="0"/>
              </a:spcBef>
            </a:pPr>
            <a:r>
              <a:rPr lang="en-US" sz="2142" spc="53">
                <a:solidFill>
                  <a:srgbClr val="FFFFFF"/>
                </a:solidFill>
                <a:latin typeface="Garet Bold"/>
              </a:rPr>
              <a:t>FIX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4661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71368" y="0"/>
              <a:ext cx="10712632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712632">
                  <a:moveTo>
                    <a:pt x="0" y="0"/>
                  </a:moveTo>
                  <a:lnTo>
                    <a:pt x="10712632" y="0"/>
                  </a:lnTo>
                  <a:lnTo>
                    <a:pt x="1071263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3995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28035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584978" y="-130720"/>
            <a:ext cx="9428373" cy="10287000"/>
            <a:chOff x="0" y="0"/>
            <a:chExt cx="1758437" cy="1918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8437" cy="1918575"/>
            </a:xfrm>
            <a:custGeom>
              <a:avLst/>
              <a:gdLst/>
              <a:ahLst/>
              <a:cxnLst/>
              <a:rect r="r" b="b" t="t" l="l"/>
              <a:pathLst>
                <a:path h="1918575" w="1758437">
                  <a:moveTo>
                    <a:pt x="0" y="0"/>
                  </a:moveTo>
                  <a:lnTo>
                    <a:pt x="1758437" y="0"/>
                  </a:lnTo>
                  <a:lnTo>
                    <a:pt x="1758437" y="1918575"/>
                  </a:lnTo>
                  <a:lnTo>
                    <a:pt x="0" y="1918575"/>
                  </a:lnTo>
                  <a:close/>
                </a:path>
              </a:pathLst>
            </a:custGeom>
            <a:solidFill>
              <a:srgbClr val="231F20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1575497" y="4091511"/>
            <a:ext cx="5793573" cy="2514724"/>
          </a:xfrm>
          <a:custGeom>
            <a:avLst/>
            <a:gdLst/>
            <a:ahLst/>
            <a:cxnLst/>
            <a:rect r="r" b="b" t="t" l="l"/>
            <a:pathLst>
              <a:path h="2514724" w="5793573">
                <a:moveTo>
                  <a:pt x="0" y="0"/>
                </a:moveTo>
                <a:lnTo>
                  <a:pt x="5793573" y="0"/>
                </a:lnTo>
                <a:lnTo>
                  <a:pt x="5793573" y="2514724"/>
                </a:lnTo>
                <a:lnTo>
                  <a:pt x="0" y="25147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26722" t="-248725" r="-211466" b="-34872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575497" y="1015484"/>
            <a:ext cx="5886120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TAN Headline"/>
              </a:rPr>
              <a:t>How 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575497" y="2186706"/>
            <a:ext cx="5793573" cy="1469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99"/>
              </a:lnSpc>
              <a:spcBef>
                <a:spcPct val="0"/>
              </a:spcBef>
            </a:pPr>
            <a:r>
              <a:rPr lang="en-US" sz="2142" spc="53">
                <a:solidFill>
                  <a:srgbClr val="FFFFFF"/>
                </a:solidFill>
                <a:latin typeface="Garet Bold"/>
              </a:rPr>
              <a:t>SECTION 3.5 IN THE PAPER, AUTHORS USE SIN AND COS FUNCTIONS TO CALCULATE A VALUE FOR EVERY INPUT VECTOR.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4661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71368" y="0"/>
              <a:ext cx="10712632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712632">
                  <a:moveTo>
                    <a:pt x="0" y="0"/>
                  </a:moveTo>
                  <a:lnTo>
                    <a:pt x="10712632" y="0"/>
                  </a:lnTo>
                  <a:lnTo>
                    <a:pt x="1071263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3995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28035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584978" y="-130720"/>
            <a:ext cx="9428373" cy="10287000"/>
            <a:chOff x="0" y="0"/>
            <a:chExt cx="1758437" cy="1918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8437" cy="1918575"/>
            </a:xfrm>
            <a:custGeom>
              <a:avLst/>
              <a:gdLst/>
              <a:ahLst/>
              <a:cxnLst/>
              <a:rect r="r" b="b" t="t" l="l"/>
              <a:pathLst>
                <a:path h="1918575" w="1758437">
                  <a:moveTo>
                    <a:pt x="0" y="0"/>
                  </a:moveTo>
                  <a:lnTo>
                    <a:pt x="1758437" y="0"/>
                  </a:lnTo>
                  <a:lnTo>
                    <a:pt x="1758437" y="1918575"/>
                  </a:lnTo>
                  <a:lnTo>
                    <a:pt x="0" y="1918575"/>
                  </a:lnTo>
                  <a:close/>
                </a:path>
              </a:pathLst>
            </a:custGeom>
            <a:solidFill>
              <a:srgbClr val="231F20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793345" y="2487458"/>
            <a:ext cx="9346597" cy="5597989"/>
          </a:xfrm>
          <a:custGeom>
            <a:avLst/>
            <a:gdLst/>
            <a:ahLst/>
            <a:cxnLst/>
            <a:rect r="r" b="b" t="t" l="l"/>
            <a:pathLst>
              <a:path h="5597989" w="9346597">
                <a:moveTo>
                  <a:pt x="0" y="0"/>
                </a:moveTo>
                <a:lnTo>
                  <a:pt x="9346597" y="0"/>
                </a:lnTo>
                <a:lnTo>
                  <a:pt x="9346597" y="5597989"/>
                </a:lnTo>
                <a:lnTo>
                  <a:pt x="0" y="55979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585" t="-43188" r="-58207" b="-2285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575497" y="4091511"/>
            <a:ext cx="5793573" cy="2514724"/>
          </a:xfrm>
          <a:custGeom>
            <a:avLst/>
            <a:gdLst/>
            <a:ahLst/>
            <a:cxnLst/>
            <a:rect r="r" b="b" t="t" l="l"/>
            <a:pathLst>
              <a:path h="2514724" w="5793573">
                <a:moveTo>
                  <a:pt x="0" y="0"/>
                </a:moveTo>
                <a:lnTo>
                  <a:pt x="5793573" y="0"/>
                </a:lnTo>
                <a:lnTo>
                  <a:pt x="5793573" y="2514724"/>
                </a:lnTo>
                <a:lnTo>
                  <a:pt x="0" y="25147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26722" t="-248725" r="-211466" b="-348725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575497" y="1015484"/>
            <a:ext cx="5886120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TAN Headline"/>
              </a:rPr>
              <a:t>How 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575497" y="2186706"/>
            <a:ext cx="5793573" cy="1469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99"/>
              </a:lnSpc>
              <a:spcBef>
                <a:spcPct val="0"/>
              </a:spcBef>
            </a:pPr>
            <a:r>
              <a:rPr lang="en-US" sz="2142" spc="53">
                <a:solidFill>
                  <a:srgbClr val="FFFFFF"/>
                </a:solidFill>
                <a:latin typeface="Garet Bold"/>
              </a:rPr>
              <a:t>SECTION 3.5 IN THE PAPER, AUTHORS USE SIN AND COS FUNCTIONS TO CALCULATE A VALUE FOR EVERY INPUT VECTOR.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575497" y="7294954"/>
            <a:ext cx="5793573" cy="2063750"/>
            <a:chOff x="0" y="0"/>
            <a:chExt cx="7724764" cy="275166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7724764" cy="27802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Garet"/>
                </a:rPr>
                <a:t>d             </a:t>
              </a:r>
              <a:r>
                <a:rPr lang="en-US" sz="1999">
                  <a:solidFill>
                    <a:srgbClr val="FFFFFF"/>
                  </a:solidFill>
                  <a:latin typeface="Garet"/>
                </a:rPr>
                <a:t>(input dimension) </a:t>
              </a:r>
            </a:p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Garet"/>
                </a:rPr>
                <a:t>i (index of the position vector). </a:t>
              </a:r>
            </a:p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Garet Italics"/>
                </a:rPr>
                <a:t>pos</a:t>
              </a:r>
              <a:r>
                <a:rPr lang="en-US" sz="1999">
                  <a:solidFill>
                    <a:srgbClr val="FFFFFF"/>
                  </a:solidFill>
                  <a:latin typeface="Garet"/>
                </a:rPr>
                <a:t> - position of the vector</a:t>
              </a:r>
            </a:p>
            <a:p>
              <a:pPr algn="just">
                <a:lnSpc>
                  <a:spcPts val="2799"/>
                </a:lnSpc>
              </a:pPr>
            </a:p>
            <a:p>
              <a:pPr algn="just" marL="0" indent="0" lvl="0">
                <a:lnSpc>
                  <a:spcPts val="2799"/>
                </a:lnSpc>
                <a:spcBef>
                  <a:spcPct val="0"/>
                </a:spcBef>
              </a:pPr>
              <a:r>
                <a:rPr lang="en-US" sz="1999">
                  <a:solidFill>
                    <a:srgbClr val="FFFFFF"/>
                  </a:solidFill>
                  <a:latin typeface="Garet"/>
                </a:rPr>
                <a:t>Original paper operates on 512 dimensional vectors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314678" y="12700"/>
              <a:ext cx="718344" cy="2988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0"/>
                </a:lnSpc>
                <a:spcBef>
                  <a:spcPct val="0"/>
                </a:spcBef>
              </a:pPr>
              <a:r>
                <a:rPr lang="en-US" sz="1300">
                  <a:solidFill>
                    <a:srgbClr val="FFFFFF"/>
                  </a:solidFill>
                  <a:latin typeface="Garet"/>
                </a:rPr>
                <a:t>model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4661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71368" y="0"/>
              <a:ext cx="10712632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712632">
                  <a:moveTo>
                    <a:pt x="0" y="0"/>
                  </a:moveTo>
                  <a:lnTo>
                    <a:pt x="10712632" y="0"/>
                  </a:lnTo>
                  <a:lnTo>
                    <a:pt x="1071263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3995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28035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584978" y="-130720"/>
            <a:ext cx="9428373" cy="10287000"/>
            <a:chOff x="0" y="0"/>
            <a:chExt cx="1758437" cy="1918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8437" cy="1918575"/>
            </a:xfrm>
            <a:custGeom>
              <a:avLst/>
              <a:gdLst/>
              <a:ahLst/>
              <a:cxnLst/>
              <a:rect r="r" b="b" t="t" l="l"/>
              <a:pathLst>
                <a:path h="1918575" w="1758437">
                  <a:moveTo>
                    <a:pt x="0" y="0"/>
                  </a:moveTo>
                  <a:lnTo>
                    <a:pt x="1758437" y="0"/>
                  </a:lnTo>
                  <a:lnTo>
                    <a:pt x="1758437" y="1918575"/>
                  </a:lnTo>
                  <a:lnTo>
                    <a:pt x="0" y="1918575"/>
                  </a:lnTo>
                  <a:close/>
                </a:path>
              </a:pathLst>
            </a:custGeom>
            <a:solidFill>
              <a:srgbClr val="231F20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1575497" y="1015484"/>
            <a:ext cx="5886120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TAN Headline"/>
              </a:rPr>
              <a:t>How 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75497" y="2186706"/>
            <a:ext cx="5793573" cy="1469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99"/>
              </a:lnSpc>
              <a:spcBef>
                <a:spcPct val="0"/>
              </a:spcBef>
            </a:pPr>
            <a:r>
              <a:rPr lang="en-US" sz="2142" spc="53">
                <a:solidFill>
                  <a:srgbClr val="FFFFFF"/>
                </a:solidFill>
                <a:latin typeface="Garet Bold"/>
              </a:rPr>
              <a:t>SECTION 3.5 IN THE PAPER, AUTHORS USE SIN AND COS FUNCTIONS TO CALCULATE A VALUE FOR EVERY INPUT VECTOR.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79512" y="1622116"/>
            <a:ext cx="8637835" cy="7042768"/>
          </a:xfrm>
          <a:custGeom>
            <a:avLst/>
            <a:gdLst/>
            <a:ahLst/>
            <a:cxnLst/>
            <a:rect r="r" b="b" t="t" l="l"/>
            <a:pathLst>
              <a:path h="7042768" w="8637835">
                <a:moveTo>
                  <a:pt x="0" y="0"/>
                </a:moveTo>
                <a:lnTo>
                  <a:pt x="8637835" y="0"/>
                </a:lnTo>
                <a:lnTo>
                  <a:pt x="8637835" y="7042768"/>
                </a:lnTo>
                <a:lnTo>
                  <a:pt x="0" y="70427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1694" t="-41498" r="-190030" b="-80458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575497" y="7294954"/>
            <a:ext cx="5793573" cy="2063750"/>
            <a:chOff x="0" y="0"/>
            <a:chExt cx="7724764" cy="275166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28575"/>
              <a:ext cx="7724764" cy="27802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Garet"/>
                </a:rPr>
                <a:t>d             </a:t>
              </a:r>
              <a:r>
                <a:rPr lang="en-US" sz="1999">
                  <a:solidFill>
                    <a:srgbClr val="FFFFFF"/>
                  </a:solidFill>
                  <a:latin typeface="Garet"/>
                </a:rPr>
                <a:t>(input dimension) </a:t>
              </a:r>
            </a:p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Garet"/>
                </a:rPr>
                <a:t>i (index of the position vector). </a:t>
              </a:r>
            </a:p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Garet Italics"/>
                </a:rPr>
                <a:t>pos</a:t>
              </a:r>
              <a:r>
                <a:rPr lang="en-US" sz="1999">
                  <a:solidFill>
                    <a:srgbClr val="FFFFFF"/>
                  </a:solidFill>
                  <a:latin typeface="Garet"/>
                </a:rPr>
                <a:t> - position of the vector</a:t>
              </a:r>
            </a:p>
            <a:p>
              <a:pPr algn="just">
                <a:lnSpc>
                  <a:spcPts val="2799"/>
                </a:lnSpc>
              </a:pPr>
            </a:p>
            <a:p>
              <a:pPr algn="just" marL="0" indent="0" lvl="0">
                <a:lnSpc>
                  <a:spcPts val="2799"/>
                </a:lnSpc>
                <a:spcBef>
                  <a:spcPct val="0"/>
                </a:spcBef>
              </a:pPr>
              <a:r>
                <a:rPr lang="en-US" sz="1999">
                  <a:solidFill>
                    <a:srgbClr val="FFFFFF"/>
                  </a:solidFill>
                  <a:latin typeface="Garet"/>
                </a:rPr>
                <a:t>Original paper operates on 512 dimensional vectors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14678" y="12700"/>
              <a:ext cx="718344" cy="2988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0"/>
                </a:lnSpc>
                <a:spcBef>
                  <a:spcPct val="0"/>
                </a:spcBef>
              </a:pPr>
              <a:r>
                <a:rPr lang="en-US" sz="1300">
                  <a:solidFill>
                    <a:srgbClr val="FFFFFF"/>
                  </a:solidFill>
                  <a:latin typeface="Garet"/>
                </a:rPr>
                <a:t>model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1575497" y="4091511"/>
            <a:ext cx="5793573" cy="2514724"/>
          </a:xfrm>
          <a:custGeom>
            <a:avLst/>
            <a:gdLst/>
            <a:ahLst/>
            <a:cxnLst/>
            <a:rect r="r" b="b" t="t" l="l"/>
            <a:pathLst>
              <a:path h="2514724" w="5793573">
                <a:moveTo>
                  <a:pt x="0" y="0"/>
                </a:moveTo>
                <a:lnTo>
                  <a:pt x="5793573" y="0"/>
                </a:lnTo>
                <a:lnTo>
                  <a:pt x="5793573" y="2514724"/>
                </a:lnTo>
                <a:lnTo>
                  <a:pt x="0" y="25147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26722" t="-248725" r="-211466" b="-348725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4661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71368" y="0"/>
              <a:ext cx="10712632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712632">
                  <a:moveTo>
                    <a:pt x="0" y="0"/>
                  </a:moveTo>
                  <a:lnTo>
                    <a:pt x="10712632" y="0"/>
                  </a:lnTo>
                  <a:lnTo>
                    <a:pt x="1071263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3995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28035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584978" y="-130720"/>
            <a:ext cx="9428373" cy="10287000"/>
            <a:chOff x="0" y="0"/>
            <a:chExt cx="1758437" cy="1918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8437" cy="1918575"/>
            </a:xfrm>
            <a:custGeom>
              <a:avLst/>
              <a:gdLst/>
              <a:ahLst/>
              <a:cxnLst/>
              <a:rect r="r" b="b" t="t" l="l"/>
              <a:pathLst>
                <a:path h="1918575" w="1758437">
                  <a:moveTo>
                    <a:pt x="0" y="0"/>
                  </a:moveTo>
                  <a:lnTo>
                    <a:pt x="1758437" y="0"/>
                  </a:lnTo>
                  <a:lnTo>
                    <a:pt x="1758437" y="1918575"/>
                  </a:lnTo>
                  <a:lnTo>
                    <a:pt x="0" y="1918575"/>
                  </a:lnTo>
                  <a:close/>
                </a:path>
              </a:pathLst>
            </a:custGeom>
            <a:solidFill>
              <a:srgbClr val="231F20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618918" y="2040374"/>
            <a:ext cx="9467559" cy="6556701"/>
          </a:xfrm>
          <a:custGeom>
            <a:avLst/>
            <a:gdLst/>
            <a:ahLst/>
            <a:cxnLst/>
            <a:rect r="r" b="b" t="t" l="l"/>
            <a:pathLst>
              <a:path h="6556701" w="9467559">
                <a:moveTo>
                  <a:pt x="0" y="0"/>
                </a:moveTo>
                <a:lnTo>
                  <a:pt x="9467559" y="0"/>
                </a:lnTo>
                <a:lnTo>
                  <a:pt x="9467559" y="6556701"/>
                </a:lnTo>
                <a:lnTo>
                  <a:pt x="0" y="65567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450" r="0" b="-479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575497" y="1015484"/>
            <a:ext cx="5886120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TAN Headline"/>
              </a:rPr>
              <a:t>How 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575497" y="2186706"/>
            <a:ext cx="5793573" cy="1469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99"/>
              </a:lnSpc>
              <a:spcBef>
                <a:spcPct val="0"/>
              </a:spcBef>
            </a:pPr>
            <a:r>
              <a:rPr lang="en-US" sz="2142" spc="53">
                <a:solidFill>
                  <a:srgbClr val="FFFFFF"/>
                </a:solidFill>
                <a:latin typeface="Garet Bold"/>
              </a:rPr>
              <a:t>SECTION 3.5 IN THE PAPER, AUTHORS USE SIN AND COS FUNCTIONS TO CALCULATE A VALUE FOR EVERY INPUT VECTOR.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1575497" y="7294954"/>
            <a:ext cx="5793573" cy="2063750"/>
            <a:chOff x="0" y="0"/>
            <a:chExt cx="7724764" cy="275166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28575"/>
              <a:ext cx="7724764" cy="27802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Garet"/>
                </a:rPr>
                <a:t>d             </a:t>
              </a:r>
              <a:r>
                <a:rPr lang="en-US" sz="1999">
                  <a:solidFill>
                    <a:srgbClr val="FFFFFF"/>
                  </a:solidFill>
                  <a:latin typeface="Garet"/>
                </a:rPr>
                <a:t>(input dimension) </a:t>
              </a:r>
            </a:p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Garet"/>
                </a:rPr>
                <a:t>i (index of the position vector). </a:t>
              </a:r>
            </a:p>
            <a:p>
              <a:pPr algn="just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Garet Italics"/>
                </a:rPr>
                <a:t>pos</a:t>
              </a:r>
              <a:r>
                <a:rPr lang="en-US" sz="1999">
                  <a:solidFill>
                    <a:srgbClr val="FFFFFF"/>
                  </a:solidFill>
                  <a:latin typeface="Garet"/>
                </a:rPr>
                <a:t> - position of the vector</a:t>
              </a:r>
            </a:p>
            <a:p>
              <a:pPr algn="just">
                <a:lnSpc>
                  <a:spcPts val="2799"/>
                </a:lnSpc>
              </a:pPr>
            </a:p>
            <a:p>
              <a:pPr algn="just" marL="0" indent="0" lvl="0">
                <a:lnSpc>
                  <a:spcPts val="2799"/>
                </a:lnSpc>
                <a:spcBef>
                  <a:spcPct val="0"/>
                </a:spcBef>
              </a:pPr>
              <a:r>
                <a:rPr lang="en-US" sz="1999">
                  <a:solidFill>
                    <a:srgbClr val="FFFFFF"/>
                  </a:solidFill>
                  <a:latin typeface="Garet"/>
                </a:rPr>
                <a:t>Original paper operates on 512 dimensional vectors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14678" y="12700"/>
              <a:ext cx="718344" cy="2988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0"/>
                </a:lnSpc>
                <a:spcBef>
                  <a:spcPct val="0"/>
                </a:spcBef>
              </a:pPr>
              <a:r>
                <a:rPr lang="en-US" sz="1300">
                  <a:solidFill>
                    <a:srgbClr val="FFFFFF"/>
                  </a:solidFill>
                  <a:latin typeface="Garet"/>
                </a:rPr>
                <a:t>model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1575497" y="4091511"/>
            <a:ext cx="5793573" cy="2514724"/>
          </a:xfrm>
          <a:custGeom>
            <a:avLst/>
            <a:gdLst/>
            <a:ahLst/>
            <a:cxnLst/>
            <a:rect r="r" b="b" t="t" l="l"/>
            <a:pathLst>
              <a:path h="2514724" w="5793573">
                <a:moveTo>
                  <a:pt x="0" y="0"/>
                </a:moveTo>
                <a:lnTo>
                  <a:pt x="5793573" y="0"/>
                </a:lnTo>
                <a:lnTo>
                  <a:pt x="5793573" y="2514724"/>
                </a:lnTo>
                <a:lnTo>
                  <a:pt x="0" y="25147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26722" t="-248725" r="-211466" b="-348725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4661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71368" y="0"/>
              <a:ext cx="10712632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712632">
                  <a:moveTo>
                    <a:pt x="0" y="0"/>
                  </a:moveTo>
                  <a:lnTo>
                    <a:pt x="10712632" y="0"/>
                  </a:lnTo>
                  <a:lnTo>
                    <a:pt x="10712632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39959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28035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9394556" y="-130720"/>
            <a:ext cx="10618795" cy="11770855"/>
            <a:chOff x="0" y="0"/>
            <a:chExt cx="1980456" cy="219532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80456" cy="2195321"/>
            </a:xfrm>
            <a:custGeom>
              <a:avLst/>
              <a:gdLst/>
              <a:ahLst/>
              <a:cxnLst/>
              <a:rect r="r" b="b" t="t" l="l"/>
              <a:pathLst>
                <a:path h="2195321" w="1980456">
                  <a:moveTo>
                    <a:pt x="0" y="0"/>
                  </a:moveTo>
                  <a:lnTo>
                    <a:pt x="1980456" y="0"/>
                  </a:lnTo>
                  <a:lnTo>
                    <a:pt x="1980456" y="2195321"/>
                  </a:lnTo>
                  <a:lnTo>
                    <a:pt x="0" y="2195321"/>
                  </a:lnTo>
                  <a:close/>
                </a:path>
              </a:pathLst>
            </a:custGeom>
            <a:solidFill>
              <a:srgbClr val="231F20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292383" y="1028700"/>
            <a:ext cx="12963595" cy="8612284"/>
          </a:xfrm>
          <a:custGeom>
            <a:avLst/>
            <a:gdLst/>
            <a:ahLst/>
            <a:cxnLst/>
            <a:rect r="r" b="b" t="t" l="l"/>
            <a:pathLst>
              <a:path h="8612284" w="12963595">
                <a:moveTo>
                  <a:pt x="0" y="0"/>
                </a:moveTo>
                <a:lnTo>
                  <a:pt x="12963595" y="0"/>
                </a:lnTo>
                <a:lnTo>
                  <a:pt x="12963595" y="8612284"/>
                </a:lnTo>
                <a:lnTo>
                  <a:pt x="0" y="8612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325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53526" y="0"/>
            <a:ext cx="8034474" cy="10287000"/>
          </a:xfrm>
          <a:custGeom>
            <a:avLst/>
            <a:gdLst/>
            <a:ahLst/>
            <a:cxnLst/>
            <a:rect r="r" b="b" t="t" l="l"/>
            <a:pathLst>
              <a:path h="10287000" w="8034474">
                <a:moveTo>
                  <a:pt x="0" y="0"/>
                </a:moveTo>
                <a:lnTo>
                  <a:pt x="8034474" y="0"/>
                </a:lnTo>
                <a:lnTo>
                  <a:pt x="803447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995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8035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014238" y="-130720"/>
            <a:ext cx="10999113" cy="10417720"/>
            <a:chOff x="0" y="0"/>
            <a:chExt cx="2051387" cy="194295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51387" cy="1942955"/>
            </a:xfrm>
            <a:custGeom>
              <a:avLst/>
              <a:gdLst/>
              <a:ahLst/>
              <a:cxnLst/>
              <a:rect r="r" b="b" t="t" l="l"/>
              <a:pathLst>
                <a:path h="1942955" w="2051387">
                  <a:moveTo>
                    <a:pt x="0" y="0"/>
                  </a:moveTo>
                  <a:lnTo>
                    <a:pt x="2051387" y="0"/>
                  </a:lnTo>
                  <a:lnTo>
                    <a:pt x="2051387" y="1942955"/>
                  </a:lnTo>
                  <a:lnTo>
                    <a:pt x="0" y="1942955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608127"/>
            <a:ext cx="15777203" cy="1470347"/>
            <a:chOff x="0" y="0"/>
            <a:chExt cx="4155313" cy="3872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155313" cy="387252"/>
            </a:xfrm>
            <a:custGeom>
              <a:avLst/>
              <a:gdLst/>
              <a:ahLst/>
              <a:cxnLst/>
              <a:rect r="r" b="b" t="t" l="l"/>
              <a:pathLst>
                <a:path h="387252" w="4155313">
                  <a:moveTo>
                    <a:pt x="0" y="0"/>
                  </a:moveTo>
                  <a:lnTo>
                    <a:pt x="4155313" y="0"/>
                  </a:lnTo>
                  <a:lnTo>
                    <a:pt x="4155313" y="387252"/>
                  </a:lnTo>
                  <a:lnTo>
                    <a:pt x="0" y="387252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155313" cy="4158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539325" y="2887631"/>
            <a:ext cx="332724" cy="33272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2884865"/>
            <a:ext cx="332724" cy="33272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650724" y="1041040"/>
            <a:ext cx="15777203" cy="795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6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latin typeface="TAN Headline"/>
              </a:rPr>
              <a:t>Other types of Positional Encoding</a:t>
            </a:r>
            <a:r>
              <a:rPr lang="en-US" sz="5600">
                <a:solidFill>
                  <a:srgbClr val="000000"/>
                </a:solidFill>
                <a:latin typeface="TAN Headline"/>
              </a:rPr>
              <a:t>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87299" y="2817046"/>
            <a:ext cx="5824736" cy="455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Garet Bold"/>
              </a:rPr>
              <a:t>Absolute Positional Embeddings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153555" y="2799767"/>
            <a:ext cx="6143229" cy="455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CFCFC"/>
                </a:solidFill>
                <a:latin typeface="Garet Bold"/>
              </a:rPr>
              <a:t>Relative</a:t>
            </a:r>
            <a:r>
              <a:rPr lang="en-US" sz="2699">
                <a:solidFill>
                  <a:srgbClr val="FCFCFC"/>
                </a:solidFill>
                <a:latin typeface="Garet Bold"/>
              </a:rPr>
              <a:t> Positional Embeddings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49646" y="3677555"/>
            <a:ext cx="5862390" cy="222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Garet"/>
              </a:rPr>
              <a:t>Learned positional embeddings.</a:t>
            </a:r>
          </a:p>
          <a:p>
            <a:pPr>
              <a:lnSpc>
                <a:spcPts val="2939"/>
              </a:lnSpc>
            </a:pPr>
          </a:p>
          <a:p>
            <a:pPr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</a:rPr>
              <a:t>just like input embeddings, it uses a</a:t>
            </a:r>
            <a:r>
              <a:rPr lang="en-US" sz="2099">
                <a:solidFill>
                  <a:srgbClr val="000000"/>
                </a:solidFill>
                <a:latin typeface="Garet"/>
              </a:rPr>
              <a:t> positional embedding table with all the possible token positions that the model supports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439400" y="3687080"/>
            <a:ext cx="6366503" cy="296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FCFCFC"/>
                </a:solidFill>
                <a:latin typeface="Garet"/>
              </a:rPr>
              <a:t>Only encodes the relative pairwise distance between two tokens.</a:t>
            </a:r>
          </a:p>
          <a:p>
            <a:pPr>
              <a:lnSpc>
                <a:spcPts val="2939"/>
              </a:lnSpc>
            </a:pPr>
          </a:p>
          <a:p>
            <a:pPr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CFCFC"/>
                </a:solidFill>
                <a:latin typeface="Garet"/>
              </a:rPr>
              <a:t>positional information is embedded directly in </a:t>
            </a:r>
            <a:r>
              <a:rPr lang="en-US" sz="2099">
                <a:solidFill>
                  <a:srgbClr val="FCFCFC"/>
                </a:solidFill>
                <a:latin typeface="Garet"/>
                <a:hlinkClick r:id="rId5" tooltip="https://paperswithcode.com/method/scaled"/>
              </a:rPr>
              <a:t>the Query (Q) and Key (K) vectors used for scaled dot-product attention</a:t>
            </a:r>
            <a:r>
              <a:rPr lang="en-US" sz="2099">
                <a:solidFill>
                  <a:srgbClr val="FCFCFC"/>
                </a:solidFill>
                <a:latin typeface="Garet"/>
              </a:rPr>
              <a:t>. No positional embeddings are added to the token embeddings!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87299" y="6353393"/>
            <a:ext cx="5367973" cy="1425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Garet"/>
              </a:rPr>
              <a:t>it is </a:t>
            </a:r>
            <a:r>
              <a:rPr lang="en-US" sz="1899">
                <a:solidFill>
                  <a:srgbClr val="000000"/>
                </a:solidFill>
                <a:latin typeface="Garet"/>
              </a:rPr>
              <a:t>bounded to a maximum input size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  <a:p>
            <a:pPr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 Bold"/>
                <a:hlinkClick r:id="rId6" tooltip="https://arxiv.org/abs/1810.04805"/>
              </a:rPr>
              <a:t>BERT</a:t>
            </a:r>
            <a:r>
              <a:rPr lang="en-US" sz="2099">
                <a:solidFill>
                  <a:srgbClr val="000000"/>
                </a:solidFill>
                <a:latin typeface="Garet Bold"/>
              </a:rPr>
              <a:t> 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 Bold"/>
                <a:hlinkClick r:id="rId7" tooltip="https://d4mucfpksywv.cloudfront.net/better-language-models/language_models_are_unsupervised_multitask_learners.pdf"/>
              </a:rPr>
              <a:t>GPT-2</a:t>
            </a:r>
            <a:r>
              <a:rPr lang="en-US" sz="2099">
                <a:solidFill>
                  <a:srgbClr val="000000"/>
                </a:solidFill>
                <a:latin typeface="Garet"/>
              </a:rPr>
              <a:t>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439400" y="7042368"/>
            <a:ext cx="6366503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FCFCFC"/>
                </a:solidFill>
                <a:latin typeface="Garet"/>
              </a:rPr>
              <a:t>Two most widely used types :</a:t>
            </a:r>
          </a:p>
          <a:p>
            <a:pPr>
              <a:lnSpc>
                <a:spcPts val="2939"/>
              </a:lnSpc>
            </a:pPr>
          </a:p>
          <a:p>
            <a:pPr>
              <a:lnSpc>
                <a:spcPts val="3359"/>
              </a:lnSpc>
            </a:pPr>
            <a:r>
              <a:rPr lang="en-US" sz="2399">
                <a:solidFill>
                  <a:srgbClr val="FCFCFC"/>
                </a:solidFill>
                <a:latin typeface="Garet Bold"/>
                <a:hlinkClick r:id="rId8" tooltip="https://arxiv.org/abs/2104.09864v4"/>
              </a:rPr>
              <a:t>RoPE</a:t>
            </a:r>
            <a:r>
              <a:rPr lang="en-US" sz="2399">
                <a:solidFill>
                  <a:srgbClr val="FCFCFC"/>
                </a:solidFill>
                <a:latin typeface="Garet Bold"/>
              </a:rPr>
              <a:t> (Rotary Positional Embeddings)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CFCFC"/>
                </a:solidFill>
                <a:latin typeface="Garet Bold"/>
                <a:hlinkClick r:id="rId9" tooltip="https://arxiv.org/abs/2108.12409"/>
              </a:rPr>
              <a:t>ALiBi</a:t>
            </a:r>
            <a:r>
              <a:rPr lang="en-US" sz="2399">
                <a:solidFill>
                  <a:srgbClr val="FCFCFC"/>
                </a:solidFill>
                <a:latin typeface="Garet"/>
              </a:rPr>
              <a:t> </a:t>
            </a:r>
            <a:r>
              <a:rPr lang="en-US" sz="2399">
                <a:solidFill>
                  <a:srgbClr val="FCFCFC"/>
                </a:solidFill>
                <a:latin typeface="Garet Bold"/>
              </a:rPr>
              <a:t>(Attention with Linear Biases)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37237" y="765608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325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53526" y="0"/>
            <a:ext cx="8034474" cy="10287000"/>
          </a:xfrm>
          <a:custGeom>
            <a:avLst/>
            <a:gdLst/>
            <a:ahLst/>
            <a:cxnLst/>
            <a:rect r="r" b="b" t="t" l="l"/>
            <a:pathLst>
              <a:path h="10287000" w="8034474">
                <a:moveTo>
                  <a:pt x="0" y="0"/>
                </a:moveTo>
                <a:lnTo>
                  <a:pt x="8034474" y="0"/>
                </a:lnTo>
                <a:lnTo>
                  <a:pt x="803447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995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28035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014238" y="-130720"/>
            <a:ext cx="10999113" cy="10417720"/>
            <a:chOff x="0" y="0"/>
            <a:chExt cx="2051387" cy="194295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51387" cy="1942955"/>
            </a:xfrm>
            <a:custGeom>
              <a:avLst/>
              <a:gdLst/>
              <a:ahLst/>
              <a:cxnLst/>
              <a:rect r="r" b="b" t="t" l="l"/>
              <a:pathLst>
                <a:path h="1942955" w="2051387">
                  <a:moveTo>
                    <a:pt x="0" y="0"/>
                  </a:moveTo>
                  <a:lnTo>
                    <a:pt x="2051387" y="0"/>
                  </a:lnTo>
                  <a:lnTo>
                    <a:pt x="2051387" y="1942955"/>
                  </a:lnTo>
                  <a:lnTo>
                    <a:pt x="0" y="1942955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848636"/>
            <a:ext cx="16230600" cy="938524"/>
            <a:chOff x="0" y="0"/>
            <a:chExt cx="4274726" cy="2471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247183"/>
            </a:xfrm>
            <a:custGeom>
              <a:avLst/>
              <a:gdLst/>
              <a:ahLst/>
              <a:cxnLst/>
              <a:rect r="r" b="b" t="t" l="l"/>
              <a:pathLst>
                <a:path h="24718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47183"/>
                  </a:lnTo>
                  <a:lnTo>
                    <a:pt x="0" y="247183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4274726" cy="275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014238" y="4087491"/>
            <a:ext cx="9273762" cy="4636881"/>
          </a:xfrm>
          <a:custGeom>
            <a:avLst/>
            <a:gdLst/>
            <a:ahLst/>
            <a:cxnLst/>
            <a:rect r="r" b="b" t="t" l="l"/>
            <a:pathLst>
              <a:path h="4636881" w="9273762">
                <a:moveTo>
                  <a:pt x="0" y="0"/>
                </a:moveTo>
                <a:lnTo>
                  <a:pt x="9273762" y="0"/>
                </a:lnTo>
                <a:lnTo>
                  <a:pt x="9273762" y="4636881"/>
                </a:lnTo>
                <a:lnTo>
                  <a:pt x="0" y="46368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64305" y="3299741"/>
            <a:ext cx="6417537" cy="6639402"/>
          </a:xfrm>
          <a:custGeom>
            <a:avLst/>
            <a:gdLst/>
            <a:ahLst/>
            <a:cxnLst/>
            <a:rect r="r" b="b" t="t" l="l"/>
            <a:pathLst>
              <a:path h="6639402" w="6417537">
                <a:moveTo>
                  <a:pt x="0" y="0"/>
                </a:moveTo>
                <a:lnTo>
                  <a:pt x="6417537" y="0"/>
                </a:lnTo>
                <a:lnTo>
                  <a:pt x="6417537" y="6639401"/>
                </a:lnTo>
                <a:lnTo>
                  <a:pt x="0" y="66394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728" t="0" r="-1728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787299" y="971550"/>
            <a:ext cx="15018603" cy="666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50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Arimo Bold"/>
              </a:rPr>
              <a:t>YoloV8 </a:t>
            </a:r>
            <a:r>
              <a:rPr lang="en-US" sz="4500">
                <a:solidFill>
                  <a:srgbClr val="000000"/>
                </a:solidFill>
                <a:latin typeface="Arimo"/>
              </a:rPr>
              <a:t>(Official)                 </a:t>
            </a:r>
            <a:r>
              <a:rPr lang="en-US" sz="4500">
                <a:solidFill>
                  <a:srgbClr val="000000"/>
                </a:solidFill>
                <a:latin typeface="Arimo Bold"/>
              </a:rPr>
              <a:t>vs        ResNet </a:t>
            </a:r>
            <a:r>
              <a:rPr lang="en-US" sz="4500">
                <a:solidFill>
                  <a:srgbClr val="000000"/>
                </a:solidFill>
                <a:latin typeface="Arimo"/>
              </a:rPr>
              <a:t>(MMDET)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92217" y="2084206"/>
            <a:ext cx="7567083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FFFFFF"/>
                </a:solidFill>
                <a:latin typeface="Garet Bold"/>
              </a:rPr>
              <a:t>Versatile backbone architecture that can be adapted to both anchor-based and two-stage detection systems, captures multi-scale features through a hierarchical residual-like connection within blocks 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59342" y="356189"/>
            <a:ext cx="4273119" cy="549597"/>
            <a:chOff x="0" y="0"/>
            <a:chExt cx="5697492" cy="732795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5697492" cy="732795"/>
              <a:chOff x="0" y="0"/>
              <a:chExt cx="1125431" cy="14475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125431" cy="144750"/>
              </a:xfrm>
              <a:custGeom>
                <a:avLst/>
                <a:gdLst/>
                <a:ahLst/>
                <a:cxnLst/>
                <a:rect r="r" b="b" t="t" l="l"/>
                <a:pathLst>
                  <a:path h="144750" w="1125431">
                    <a:moveTo>
                      <a:pt x="0" y="0"/>
                    </a:moveTo>
                    <a:lnTo>
                      <a:pt x="1125431" y="0"/>
                    </a:lnTo>
                    <a:lnTo>
                      <a:pt x="1125431" y="144750"/>
                    </a:lnTo>
                    <a:lnTo>
                      <a:pt x="0" y="144750"/>
                    </a:lnTo>
                    <a:close/>
                  </a:path>
                </a:pathLst>
              </a:custGeom>
              <a:solidFill>
                <a:srgbClr val="545454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28575"/>
                <a:ext cx="1125431" cy="1733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95587" y="199603"/>
              <a:ext cx="5601905" cy="3335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87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FCFCFC"/>
                  </a:solidFill>
                  <a:latin typeface="Arimo Bold"/>
                </a:rPr>
                <a:t>CUSTOM WASORIA SAMPLE DATASET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25299" y="2084206"/>
            <a:ext cx="7090833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Garet Bold"/>
              </a:rPr>
              <a:t>Anchor-based, single-stage object detection system celebrated for its real-time processing speed and accuracy, simplifying deployment across various devices.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DAF-1zWVKec</dc:identifier>
  <dcterms:modified xsi:type="dcterms:W3CDTF">2011-08-01T06:04:30Z</dcterms:modified>
  <cp:revision>1</cp:revision>
  <dc:title>Black White Sampling in Quantitative Research Presentation</dc:title>
</cp:coreProperties>
</file>

<file path=docProps/thumbnail.jpeg>
</file>